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5"/>
  </p:notesMasterIdLst>
  <p:sldIdLst>
    <p:sldId id="265" r:id="rId2"/>
    <p:sldId id="260" r:id="rId3"/>
    <p:sldId id="266" r:id="rId4"/>
    <p:sldId id="267" r:id="rId5"/>
    <p:sldId id="268" r:id="rId6"/>
    <p:sldId id="269" r:id="rId7"/>
    <p:sldId id="270" r:id="rId8"/>
    <p:sldId id="271" r:id="rId9"/>
    <p:sldId id="272" r:id="rId10"/>
    <p:sldId id="273" r:id="rId11"/>
    <p:sldId id="274" r:id="rId12"/>
    <p:sldId id="276"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autoAdjust="0"/>
  </p:normalViewPr>
  <p:slideViewPr>
    <p:cSldViewPr snapToGrid="0">
      <p:cViewPr>
        <p:scale>
          <a:sx n="50" d="100"/>
          <a:sy n="50" d="100"/>
        </p:scale>
        <p:origin x="484" y="4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9" d="100"/>
          <a:sy n="59" d="100"/>
        </p:scale>
        <p:origin x="-276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B2ABD8-302D-4748-9C4D-6B36ABAFB50F}" type="datetimeFigureOut">
              <a:rPr lang="en-US" smtClean="0"/>
              <a:pPr/>
              <a:t>3/25/2022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7251B5-3FF3-4A87-B1B3-9E2D2745EC4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172239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120801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1121673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55401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1462029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955033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3648481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2267682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251669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259964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395739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558483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29451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237924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314116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328161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535FF1-B6AA-48F9-BAAF-3F729DD3A0F0}" type="datetimeFigureOut">
              <a:rPr lang="en-IN" smtClean="0"/>
              <a:pPr/>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0018DD-6D4D-4627-A548-068987D887BC}" type="slidenum">
              <a:rPr lang="en-IN" smtClean="0"/>
              <a:pPr/>
              <a:t>‹#›</a:t>
            </a:fld>
            <a:endParaRPr lang="en-IN"/>
          </a:p>
        </p:txBody>
      </p:sp>
    </p:spTree>
    <p:extLst>
      <p:ext uri="{BB962C8B-B14F-4D97-AF65-F5344CB8AC3E}">
        <p14:creationId xmlns:p14="http://schemas.microsoft.com/office/powerpoint/2010/main" val="1031965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C535FF1-B6AA-48F9-BAAF-3F729DD3A0F0}" type="datetimeFigureOut">
              <a:rPr lang="en-IN" smtClean="0"/>
              <a:pPr/>
              <a:t>25-03-2022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50018DD-6D4D-4627-A548-068987D887BC}" type="slidenum">
              <a:rPr lang="en-IN" smtClean="0"/>
              <a:pPr/>
              <a:t>‹#›</a:t>
            </a:fld>
            <a:endParaRPr lang="en-IN"/>
          </a:p>
        </p:txBody>
      </p:sp>
    </p:spTree>
    <p:extLst>
      <p:ext uri="{BB962C8B-B14F-4D97-AF65-F5344CB8AC3E}">
        <p14:creationId xmlns:p14="http://schemas.microsoft.com/office/powerpoint/2010/main" val="380941791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10A8CE3-9A06-420D-8F18-6B20D104A0D1}"/>
              </a:ext>
            </a:extLst>
          </p:cNvPr>
          <p:cNvSpPr>
            <a:spLocks noChangeArrowheads="1"/>
          </p:cNvSpPr>
          <p:nvPr/>
        </p:nvSpPr>
        <p:spPr bwMode="auto">
          <a:xfrm>
            <a:off x="2468561" y="59726"/>
            <a:ext cx="79889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632423"/>
                </a:solidFill>
                <a:effectLst/>
                <a:latin typeface="Calibri" panose="020F0502020204030204" pitchFamily="34" charset="0"/>
                <a:ea typeface="Times New Roman" panose="02020603050405020304" pitchFamily="18" charset="0"/>
                <a:cs typeface="Times New Roman" panose="02020603050405020304" pitchFamily="18" charset="0"/>
              </a:rPr>
              <a:t>VISVESVARAYA TECHNOLOGICAL UNIVERSITY</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632423"/>
                </a:solidFill>
                <a:effectLst/>
                <a:latin typeface="Calibri" panose="020F0502020204030204" pitchFamily="34" charset="0"/>
                <a:ea typeface="Times New Roman" panose="02020603050405020304" pitchFamily="18" charset="0"/>
                <a:cs typeface="Times New Roman" panose="02020603050405020304" pitchFamily="18" charset="0"/>
              </a:rPr>
              <a:t>	“JNANA SANGAMA” BELAGAVI- 590018, KARNATAKA</a:t>
            </a:r>
            <a:endParaRPr kumimoji="0" lang="en-US" altLang="en-US" sz="1100" b="0" i="0" u="none" strike="noStrike" cap="none" normalizeH="0" baseline="0" dirty="0">
              <a:ln>
                <a:noFill/>
              </a:ln>
              <a:solidFill>
                <a:schemeClr val="tx1"/>
              </a:solidFill>
              <a:effectLst/>
            </a:endParaRPr>
          </a:p>
        </p:txBody>
      </p:sp>
      <p:pic>
        <p:nvPicPr>
          <p:cNvPr id="2049" name="Picture 8">
            <a:extLst>
              <a:ext uri="{FF2B5EF4-FFF2-40B4-BE49-F238E27FC236}">
                <a16:creationId xmlns:a16="http://schemas.microsoft.com/office/drawing/2014/main" id="{A7C8932C-5C07-43D0-9B55-DA36310C2D7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7969" y="1014301"/>
            <a:ext cx="1009650" cy="1152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F55BBD0-5096-436C-985E-744EE4805C3E}"/>
              </a:ext>
            </a:extLst>
          </p:cNvPr>
          <p:cNvSpPr>
            <a:spLocks noChangeArrowheads="1"/>
          </p:cNvSpPr>
          <p:nvPr/>
        </p:nvSpPr>
        <p:spPr bwMode="auto">
          <a:xfrm>
            <a:off x="4137912" y="2290404"/>
            <a:ext cx="35897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DBMS MINI PROJECT REPORT</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On</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t>“Hospital Management System”</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2053" name="Picture 10">
            <a:extLst>
              <a:ext uri="{FF2B5EF4-FFF2-40B4-BE49-F238E27FC236}">
                <a16:creationId xmlns:a16="http://schemas.microsoft.com/office/drawing/2014/main" id="{2F72EB94-4915-4928-BFAA-8CB5545428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820654" cy="1046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267BF30-DE9A-4BBE-A1C1-E0F3D0CFBFD0}"/>
              </a:ext>
            </a:extLst>
          </p:cNvPr>
          <p:cNvSpPr>
            <a:spLocks noChangeArrowheads="1"/>
          </p:cNvSpPr>
          <p:nvPr/>
        </p:nvSpPr>
        <p:spPr bwMode="auto">
          <a:xfrm>
            <a:off x="1246590" y="3261273"/>
            <a:ext cx="1043285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1pPr>
            <a:lvl2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2pPr>
            <a:lvl3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3pPr>
            <a:lvl4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4pPr>
            <a:lvl5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5pPr>
            <a:lvl6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6pPr>
            <a:lvl7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7pPr>
            <a:lvl8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8pPr>
            <a:lvl9pPr eaLnBrk="0" fontAlgn="base" hangingPunct="0">
              <a:spcBef>
                <a:spcPct val="0"/>
              </a:spcBef>
              <a:spcAft>
                <a:spcPct val="0"/>
              </a:spcAft>
              <a:tabLst>
                <a:tab pos="617538" algn="l"/>
                <a:tab pos="286543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60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BACHELOR OF ENGINEERING</a:t>
            </a:r>
            <a:r>
              <a:rPr kumimoji="0" lang="en-US" altLang="en-US" sz="16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60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a:t>
            </a:r>
            <a:endParaRPr kumimoji="0" lang="en-US" altLang="en-US" sz="1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60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COMPUTER SCIENCE AND ENGINEERING</a:t>
            </a:r>
            <a:endParaRPr kumimoji="0" lang="en-US" altLang="en-US" sz="1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BY	</a:t>
            </a: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600" b="1" i="0" u="none" strike="noStrike" cap="none" normalizeH="0" baseline="0" dirty="0">
                <a:ln>
                  <a:noFill/>
                </a:ln>
                <a:solidFill>
                  <a:srgbClr val="3312AE"/>
                </a:solidFill>
                <a:effectLst/>
                <a:latin typeface="Times New Roman" panose="02020603050405020304" pitchFamily="18" charset="0"/>
                <a:ea typeface="Times New Roman" panose="02020603050405020304" pitchFamily="18" charset="0"/>
                <a:cs typeface="Times New Roman" panose="02020603050405020304" pitchFamily="18" charset="0"/>
              </a:rPr>
              <a:t>HARSHITH BABU K                 	          THUKARAM RAO A.N.V                              HARSHA VARDHAN 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17538" algn="l"/>
                <a:tab pos="2865438" algn="ctr"/>
              </a:tabLst>
            </a:pPr>
            <a:r>
              <a:rPr kumimoji="0" lang="en-US" altLang="en-US" sz="1600" b="1" i="0" u="none" strike="noStrike" cap="none" normalizeH="0" baseline="0" dirty="0">
                <a:ln>
                  <a:noFill/>
                </a:ln>
                <a:solidFill>
                  <a:srgbClr val="3312AE"/>
                </a:solidFill>
                <a:effectLst/>
                <a:latin typeface="Calibri" panose="020F0502020204030204" pitchFamily="34" charset="0"/>
                <a:ea typeface="Times New Roman" panose="02020603050405020304" pitchFamily="18" charset="0"/>
                <a:cs typeface="Times New Roman" panose="02020603050405020304" pitchFamily="18" charset="0"/>
              </a:rPr>
              <a:t>      ( 1RL19CS035 )		   ( 1RL19CS001 )                             		       ( 1RL19CS031 )</a:t>
            </a:r>
            <a:endParaRPr kumimoji="0" lang="en-US" altLang="en-US" sz="1000" b="0" i="0" u="none" strike="noStrike" cap="none" normalizeH="0" baseline="0" dirty="0">
              <a:ln>
                <a:noFill/>
              </a:ln>
              <a:solidFill>
                <a:schemeClr val="tx1"/>
              </a:solidFill>
              <a:effectLst/>
            </a:endParaRPr>
          </a:p>
        </p:txBody>
      </p:sp>
      <p:sp>
        <p:nvSpPr>
          <p:cNvPr id="5" name="Rectangle 7">
            <a:extLst>
              <a:ext uri="{FF2B5EF4-FFF2-40B4-BE49-F238E27FC236}">
                <a16:creationId xmlns:a16="http://schemas.microsoft.com/office/drawing/2014/main" id="{ED312487-D844-42E4-9174-1AD6DDEB92A6}"/>
              </a:ext>
            </a:extLst>
          </p:cNvPr>
          <p:cNvSpPr>
            <a:spLocks noChangeArrowheads="1"/>
          </p:cNvSpPr>
          <p:nvPr/>
        </p:nvSpPr>
        <p:spPr bwMode="auto">
          <a:xfrm>
            <a:off x="4748687" y="4954044"/>
            <a:ext cx="23682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Under the Guidance of,</a:t>
            </a:r>
            <a:endParaRPr kumimoji="0" lang="en-US" altLang="en-US" b="1" i="0" u="none" strike="noStrike" cap="none" normalizeH="0" baseline="0" dirty="0">
              <a:ln>
                <a:noFill/>
              </a:ln>
              <a:solidFill>
                <a:srgbClr val="0F243E"/>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F243E"/>
                </a:solidFill>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rgbClr val="0F243E"/>
                </a:solidFill>
                <a:effectLst/>
                <a:latin typeface="Calibri" panose="020F0502020204030204" pitchFamily="34" charset="0"/>
                <a:ea typeface="Times New Roman" panose="02020603050405020304" pitchFamily="18" charset="0"/>
                <a:cs typeface="Times New Roman" panose="02020603050405020304" pitchFamily="18" charset="0"/>
              </a:rPr>
              <a:t>Prof. VEENA K</a:t>
            </a:r>
          </a:p>
        </p:txBody>
      </p:sp>
      <p:sp>
        <p:nvSpPr>
          <p:cNvPr id="7" name="Rectangle 8">
            <a:extLst>
              <a:ext uri="{FF2B5EF4-FFF2-40B4-BE49-F238E27FC236}">
                <a16:creationId xmlns:a16="http://schemas.microsoft.com/office/drawing/2014/main" id="{06C4A3B6-677D-4257-BAD3-5175B62C950C}"/>
              </a:ext>
            </a:extLst>
          </p:cNvPr>
          <p:cNvSpPr>
            <a:spLocks noChangeArrowheads="1"/>
          </p:cNvSpPr>
          <p:nvPr/>
        </p:nvSpPr>
        <p:spPr bwMode="auto">
          <a:xfrm>
            <a:off x="1896678" y="5720703"/>
            <a:ext cx="807223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b="1" i="0" u="none" strike="noStrike" cap="none" normalizeH="0" baseline="0" dirty="0">
                <a:ln>
                  <a:noFill/>
                </a:ln>
                <a:solidFill>
                  <a:srgbClr val="632423"/>
                </a:solidFill>
                <a:effectLst/>
                <a:latin typeface="Calibri" panose="020F0502020204030204" pitchFamily="34" charset="0"/>
                <a:ea typeface="Times New Roman" panose="02020603050405020304" pitchFamily="18" charset="0"/>
                <a:cs typeface="Times New Roman" panose="02020603050405020304" pitchFamily="18" charset="0"/>
              </a:rPr>
              <a:t>DEPARTMENT OF COMPUTER SCIENCE AND ENGINEERING</a:t>
            </a:r>
            <a:endParaRPr lang="en-US" altLang="en-US" sz="1050" dirty="0"/>
          </a:p>
          <a:p>
            <a:pPr algn="ctr" eaLnBrk="0" fontAlgn="base" hangingPunct="0">
              <a:spcBef>
                <a:spcPct val="0"/>
              </a:spcBef>
              <a:spcAft>
                <a:spcPct val="0"/>
              </a:spcAft>
            </a:pPr>
            <a:r>
              <a:rPr kumimoji="0" lang="en-US" altLang="en-US" b="1" i="0" u="none" strike="noStrike" cap="none" normalizeH="0" baseline="0" dirty="0">
                <a:ln>
                  <a:noFill/>
                </a:ln>
                <a:solidFill>
                  <a:srgbClr val="403152"/>
                </a:solidFill>
                <a:effectLst/>
                <a:latin typeface="Calibri" panose="020F0502020204030204" pitchFamily="34" charset="0"/>
                <a:ea typeface="Times New Roman" panose="02020603050405020304" pitchFamily="18" charset="0"/>
                <a:cs typeface="Times New Roman" panose="02020603050405020304" pitchFamily="18" charset="0"/>
              </a:rPr>
              <a:t>R L JALAPPA INSTITUTE OF TECHNOLOGY</a:t>
            </a:r>
            <a:endParaRPr kumimoji="0" lang="en-US" alt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32423"/>
                </a:solidFill>
                <a:effectLst/>
                <a:latin typeface="Calibri" panose="020F0502020204030204" pitchFamily="34" charset="0"/>
                <a:ea typeface="Times New Roman" panose="02020603050405020304" pitchFamily="18" charset="0"/>
                <a:cs typeface="Times New Roman" panose="02020603050405020304" pitchFamily="18" charset="0"/>
              </a:rPr>
              <a:t> DODDABALLAPUR-561</a:t>
            </a:r>
            <a:r>
              <a:rPr kumimoji="0" lang="en-US" altLang="en-US" sz="1200" b="1" i="0" u="none" strike="noStrike" cap="none" normalizeH="0" baseline="0" dirty="0">
                <a:ln>
                  <a:noFill/>
                </a:ln>
                <a:solidFill>
                  <a:srgbClr val="632423"/>
                </a:solidFill>
                <a:effectLst/>
                <a:latin typeface="Calibri" panose="020F0502020204030204" pitchFamily="34" charset="0"/>
                <a:ea typeface="Times New Roman" panose="02020603050405020304" pitchFamily="18" charset="0"/>
                <a:cs typeface="Times New Roman" panose="02020603050405020304" pitchFamily="18" charset="0"/>
              </a:rPr>
              <a:t> 203 (KARNATAKA) 2021-2022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6329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C396E-82C6-48E8-B43B-8D97C5F9A8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273605"/>
            <a:ext cx="5181600" cy="2914096"/>
          </a:xfrm>
          <a:prstGeom prst="rect">
            <a:avLst/>
          </a:prstGeom>
          <a:noFill/>
          <a:ln>
            <a:noFill/>
          </a:ln>
        </p:spPr>
      </p:pic>
      <p:pic>
        <p:nvPicPr>
          <p:cNvPr id="6160" name="Picture 29">
            <a:extLst>
              <a:ext uri="{FF2B5EF4-FFF2-40B4-BE49-F238E27FC236}">
                <a16:creationId xmlns:a16="http://schemas.microsoft.com/office/drawing/2014/main" id="{86D693DD-397D-4429-BEFC-55A23C7CC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73605"/>
            <a:ext cx="5181600" cy="291741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28">
            <a:extLst>
              <a:ext uri="{FF2B5EF4-FFF2-40B4-BE49-F238E27FC236}">
                <a16:creationId xmlns:a16="http://schemas.microsoft.com/office/drawing/2014/main" id="{8567E7FC-FB00-4C1A-B77C-0B651844D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00" y="3549651"/>
            <a:ext cx="5175700" cy="291409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27">
            <a:extLst>
              <a:ext uri="{FF2B5EF4-FFF2-40B4-BE49-F238E27FC236}">
                <a16:creationId xmlns:a16="http://schemas.microsoft.com/office/drawing/2014/main" id="{9DD2E8B1-3DB5-49BD-AE30-A4D580F92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661199"/>
            <a:ext cx="5175700" cy="29140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7">
            <a:extLst>
              <a:ext uri="{FF2B5EF4-FFF2-40B4-BE49-F238E27FC236}">
                <a16:creationId xmlns:a16="http://schemas.microsoft.com/office/drawing/2014/main" id="{DE1F0EBC-E4A2-4345-A274-B5335E8091E8}"/>
              </a:ext>
            </a:extLst>
          </p:cNvPr>
          <p:cNvSpPr>
            <a:spLocks noChangeArrowheads="1"/>
          </p:cNvSpPr>
          <p:nvPr/>
        </p:nvSpPr>
        <p:spPr bwMode="auto">
          <a:xfrm>
            <a:off x="152400" y="190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8">
            <a:extLst>
              <a:ext uri="{FF2B5EF4-FFF2-40B4-BE49-F238E27FC236}">
                <a16:creationId xmlns:a16="http://schemas.microsoft.com/office/drawing/2014/main" id="{AA3E6E23-1265-4920-B3B4-F25A6E0D7761}"/>
              </a:ext>
            </a:extLst>
          </p:cNvPr>
          <p:cNvSpPr>
            <a:spLocks noChangeArrowheads="1"/>
          </p:cNvSpPr>
          <p:nvPr/>
        </p:nvSpPr>
        <p:spPr bwMode="auto">
          <a:xfrm>
            <a:off x="7392351" y="3196801"/>
            <a:ext cx="304378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4.10 Validation Error box</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1" name="Rectangle 19">
            <a:extLst>
              <a:ext uri="{FF2B5EF4-FFF2-40B4-BE49-F238E27FC236}">
                <a16:creationId xmlns:a16="http://schemas.microsoft.com/office/drawing/2014/main" id="{7586BF6C-10A5-4F3C-9A29-3BD30BDA1F0A}"/>
              </a:ext>
            </a:extLst>
          </p:cNvPr>
          <p:cNvSpPr>
            <a:spLocks noChangeArrowheads="1"/>
          </p:cNvSpPr>
          <p:nvPr/>
        </p:nvSpPr>
        <p:spPr bwMode="auto">
          <a:xfrm>
            <a:off x="1270000" y="6471754"/>
            <a:ext cx="27492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4.11 Forgot Password</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2" name="Rectangle 20">
            <a:extLst>
              <a:ext uri="{FF2B5EF4-FFF2-40B4-BE49-F238E27FC236}">
                <a16:creationId xmlns:a16="http://schemas.microsoft.com/office/drawing/2014/main" id="{07606E01-08E9-4ED4-BFA5-4BCB0198C50F}"/>
              </a:ext>
            </a:extLst>
          </p:cNvPr>
          <p:cNvSpPr>
            <a:spLocks noChangeArrowheads="1"/>
          </p:cNvSpPr>
          <p:nvPr/>
        </p:nvSpPr>
        <p:spPr bwMode="auto">
          <a:xfrm>
            <a:off x="7393470" y="6282907"/>
            <a:ext cx="35285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4.12 Welcome Message Box</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B7B2B2E0-EABC-42B9-8BAE-CA2960B0DA17}"/>
              </a:ext>
            </a:extLst>
          </p:cNvPr>
          <p:cNvSpPr txBox="1"/>
          <p:nvPr/>
        </p:nvSpPr>
        <p:spPr>
          <a:xfrm>
            <a:off x="-786354" y="3039107"/>
            <a:ext cx="6174606" cy="422167"/>
          </a:xfrm>
          <a:prstGeom prst="rect">
            <a:avLst/>
          </a:prstGeom>
          <a:noFill/>
        </p:spPr>
        <p:txBody>
          <a:bodyPr wrap="square">
            <a:spAutoFit/>
          </a:bodyPr>
          <a:lstStyle/>
          <a:p>
            <a:pPr marL="1828800" indent="457200">
              <a:lnSpc>
                <a:spcPct val="150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Fig 4.9  Book </a:t>
            </a:r>
            <a:r>
              <a:rPr lang="en-IN" sz="1600" b="1" dirty="0" err="1">
                <a:effectLst/>
                <a:latin typeface="Times New Roman" panose="02020603050405020304" pitchFamily="18" charset="0"/>
                <a:ea typeface="Times New Roman" panose="02020603050405020304" pitchFamily="18" charset="0"/>
                <a:cs typeface="Times New Roman" panose="02020603050405020304" pitchFamily="18" charset="0"/>
              </a:rPr>
              <a:t>Apoointment</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Page</a:t>
            </a:r>
            <a:endParaRPr lang="en-IN"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5338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2BD3C3D-4C15-431B-AC6A-09F5FB38A5AF}"/>
              </a:ext>
            </a:extLst>
          </p:cNvPr>
          <p:cNvSpPr>
            <a:spLocks noChangeArrowheads="1"/>
          </p:cNvSpPr>
          <p:nvPr/>
        </p:nvSpPr>
        <p:spPr bwMode="auto">
          <a:xfrm>
            <a:off x="4340994" y="21368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69" name="Picture 30">
            <a:extLst>
              <a:ext uri="{FF2B5EF4-FFF2-40B4-BE49-F238E27FC236}">
                <a16:creationId xmlns:a16="http://schemas.microsoft.com/office/drawing/2014/main" id="{6EE05B55-A989-4635-95D5-6F391A289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251828"/>
            <a:ext cx="5610860" cy="31591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2BF5E99-4CC9-48FC-A692-03408B577D3D}"/>
              </a:ext>
            </a:extLst>
          </p:cNvPr>
          <p:cNvSpPr>
            <a:spLocks noChangeArrowheads="1"/>
          </p:cNvSpPr>
          <p:nvPr/>
        </p:nvSpPr>
        <p:spPr bwMode="auto">
          <a:xfrm>
            <a:off x="1149801" y="3447067"/>
            <a:ext cx="39978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4.13 All Field Required Message Box</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A321700F-236B-4D29-883F-D8136A7DA900}"/>
              </a:ext>
            </a:extLst>
          </p:cNvPr>
          <p:cNvSpPr>
            <a:spLocks noChangeArrowheads="1"/>
          </p:cNvSpPr>
          <p:nvPr/>
        </p:nvSpPr>
        <p:spPr bwMode="auto">
          <a:xfrm>
            <a:off x="2242686"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72" name="Picture 26">
            <a:extLst>
              <a:ext uri="{FF2B5EF4-FFF2-40B4-BE49-F238E27FC236}">
                <a16:creationId xmlns:a16="http://schemas.microsoft.com/office/drawing/2014/main" id="{1716C7DF-6676-42C5-A5DF-E3EA96B24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2" y="3429000"/>
            <a:ext cx="5610860" cy="31591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6AA2F1A2-1203-45F0-ABDD-8F8F1E76F53A}"/>
              </a:ext>
            </a:extLst>
          </p:cNvPr>
          <p:cNvSpPr>
            <a:spLocks noChangeArrowheads="1"/>
          </p:cNvSpPr>
          <p:nvPr/>
        </p:nvSpPr>
        <p:spPr bwMode="auto">
          <a:xfrm>
            <a:off x="7521508" y="3090446"/>
            <a:ext cx="24736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Fig4.14 Developed By</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4777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C6E0E6-2A37-4FBF-B5EC-FFC89C4FC44A}"/>
              </a:ext>
            </a:extLst>
          </p:cNvPr>
          <p:cNvSpPr txBox="1"/>
          <p:nvPr/>
        </p:nvSpPr>
        <p:spPr>
          <a:xfrm>
            <a:off x="228600" y="-149769"/>
            <a:ext cx="12192000" cy="7157537"/>
          </a:xfrm>
          <a:prstGeom prst="rect">
            <a:avLst/>
          </a:prstGeom>
          <a:noFill/>
        </p:spPr>
        <p:txBody>
          <a:bodyPr wrap="square">
            <a:spAutoFit/>
          </a:bodyPr>
          <a:lstStyle/>
          <a:p>
            <a:pPr marL="457200">
              <a:lnSpc>
                <a:spcPct val="150000"/>
              </a:lnSpc>
              <a:spcAft>
                <a:spcPts val="100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Conclusions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has been a rewarding experience in more than one way. The entire project work has enlightened us in the following areas.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We have gained an insight into the working of the HOSPITAL. This represents a typical real world situation.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Our understanding of database design has been strengthened this is because in order to generate the final reports of database designing has to be properly followed.</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Scheduling a project and adhering to that schedule creates a strong sense of time management.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 Sense of teamwork has developed and confidence of handling real life project has increased to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agreat</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extent.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 Initially, there were problem with the validation but with discussions, we were to implement validations.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Limitations of the system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Online payment is not available at this version.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delete &amp; edit system is not available for all section.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 account not verified by Mobile SMS not available in this system.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BCC43D-F386-40E2-BC29-AAABED59E493}"/>
              </a:ext>
            </a:extLst>
          </p:cNvPr>
          <p:cNvSpPr txBox="1"/>
          <p:nvPr/>
        </p:nvSpPr>
        <p:spPr>
          <a:xfrm>
            <a:off x="5067300" y="222250"/>
            <a:ext cx="2057400" cy="461665"/>
          </a:xfrm>
          <a:prstGeom prst="rect">
            <a:avLst/>
          </a:prstGeom>
          <a:noFill/>
        </p:spPr>
        <p:txBody>
          <a:bodyPr wrap="square" rtlCol="0">
            <a:spAutoFit/>
          </a:bodyPr>
          <a:lstStyle/>
          <a:p>
            <a:r>
              <a:rPr lang="en-US" sz="2400" b="1" u="sng" dirty="0"/>
              <a:t>CONCLUSION</a:t>
            </a:r>
            <a:endParaRPr lang="en-IN" sz="2400" b="1" u="sng" dirty="0"/>
          </a:p>
        </p:txBody>
      </p:sp>
    </p:spTree>
    <p:extLst>
      <p:ext uri="{BB962C8B-B14F-4D97-AF65-F5344CB8AC3E}">
        <p14:creationId xmlns:p14="http://schemas.microsoft.com/office/powerpoint/2010/main" val="32923767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916DC-70C2-414B-87A5-728D85C182E7}"/>
              </a:ext>
            </a:extLst>
          </p:cNvPr>
          <p:cNvSpPr txBox="1"/>
          <p:nvPr/>
        </p:nvSpPr>
        <p:spPr>
          <a:xfrm>
            <a:off x="190500" y="254461"/>
            <a:ext cx="12280900" cy="6603539"/>
          </a:xfrm>
          <a:prstGeom prst="rect">
            <a:avLst/>
          </a:prstGeom>
          <a:noFill/>
        </p:spPr>
        <p:txBody>
          <a:bodyPr wrap="square">
            <a:spAutoFit/>
          </a:bodyPr>
          <a:lstStyle/>
          <a:p>
            <a:pPr>
              <a:lnSpc>
                <a:spcPct val="150000"/>
              </a:lnSpc>
              <a:spcAft>
                <a:spcPts val="1000"/>
              </a:spcAft>
            </a:pPr>
            <a:r>
              <a:rPr lang="en-IN" sz="1800" b="1"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Deepak Thomas ͞”Beginning PHP 4 Databases”,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Wrox</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Press Ltd. Paperback-17, October,2002.70-130 pp.</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Matt Doyle, “Beginning PHP 5.3,2nd edition”, October 2009. 150-270 pp.[3] Luke Welling, Laura Thomson.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Sams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PHP and MySQL Web Development, 2nd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edition,Paperback</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 February, 2003. 105-209 pp.</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W. Jason Gilmore “Beginning PHP 5 and MySQL 5 from Novice to Professional SECOND EDITION”, Jul 9, 2008.100-150 pp.</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Abraham Silber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schatz</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Henry F.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Korth</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S. Sudarshan “Sixth Edition Database System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Conceptsreleased</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January 28, 2010. 206-253 pp.</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Server-Side Scriptinghttp://php.net/manual/en/index.php,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https://www.w3schools.com/,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IN" sz="1800" cap="small"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Bootstra</a:t>
            </a: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phttp://getbootstrap.com/,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  https://stackoverflow.com/,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125A75C-E55C-4F2A-B76E-9C5AD45F2347}"/>
              </a:ext>
            </a:extLst>
          </p:cNvPr>
          <p:cNvSpPr txBox="1"/>
          <p:nvPr/>
        </p:nvSpPr>
        <p:spPr>
          <a:xfrm>
            <a:off x="4914900" y="23628"/>
            <a:ext cx="2362200" cy="461665"/>
          </a:xfrm>
          <a:prstGeom prst="rect">
            <a:avLst/>
          </a:prstGeom>
          <a:noFill/>
        </p:spPr>
        <p:txBody>
          <a:bodyPr wrap="square" rtlCol="0">
            <a:spAutoFit/>
          </a:bodyPr>
          <a:lstStyle/>
          <a:p>
            <a:r>
              <a:rPr lang="en-US" sz="2400" b="1" u="sng" dirty="0"/>
              <a:t>REFERENCES</a:t>
            </a:r>
            <a:endParaRPr lang="en-IN" sz="2400" b="1" u="sng" dirty="0"/>
          </a:p>
        </p:txBody>
      </p:sp>
    </p:spTree>
    <p:extLst>
      <p:ext uri="{BB962C8B-B14F-4D97-AF65-F5344CB8AC3E}">
        <p14:creationId xmlns:p14="http://schemas.microsoft.com/office/powerpoint/2010/main" val="1874845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F44E11-8A8E-406C-A53D-408CCCF3B553}"/>
              </a:ext>
            </a:extLst>
          </p:cNvPr>
          <p:cNvSpPr txBox="1"/>
          <p:nvPr/>
        </p:nvSpPr>
        <p:spPr>
          <a:xfrm>
            <a:off x="1465366" y="1210594"/>
            <a:ext cx="4630634" cy="4436811"/>
          </a:xfrm>
          <a:prstGeom prst="rect">
            <a:avLst/>
          </a:prstGeom>
          <a:ln>
            <a:solidFill>
              <a:schemeClr val="tx1">
                <a:lumMod val="95000"/>
                <a:lumOff val="5000"/>
              </a:schemeClr>
            </a:solidFill>
          </a:ln>
          <a:effectLst>
            <a:outerShdw blurRad="63500" sx="102000" sy="102000" algn="ctr" rotWithShape="0">
              <a:prstClr val="black">
                <a:alpha val="40000"/>
              </a:prstClr>
            </a:outerShdw>
          </a:effectLst>
        </p:spPr>
        <p:txBody>
          <a:bodyPr vert="horz" lIns="91440" tIns="45720" rIns="91440" bIns="45720" rtlCol="0">
            <a:noAutofit/>
          </a:bodyPr>
          <a:lstStyle/>
          <a:p>
            <a:pPr algn="just">
              <a:lnSpc>
                <a:spcPct val="90000"/>
              </a:lnSpc>
              <a:spcAft>
                <a:spcPts val="600"/>
              </a:spcAft>
            </a:pPr>
            <a:r>
              <a:rPr lang="en-US" sz="2400" b="1" dirty="0">
                <a:solidFill>
                  <a:srgbClr val="FF0000"/>
                </a:solidFill>
                <a:latin typeface="Bell MT" panose="02020503060305020303" pitchFamily="18" charset="0"/>
                <a:ea typeface="+mj-ea"/>
                <a:cs typeface="Arial" panose="020B0604020202020204" pitchFamily="34" charset="0"/>
              </a:rPr>
              <a:t>		</a:t>
            </a:r>
            <a:r>
              <a:rPr lang="en-US" sz="3200" b="1" dirty="0">
                <a:solidFill>
                  <a:srgbClr val="FF0000"/>
                </a:solidFill>
                <a:latin typeface="Bell MT" panose="02020503060305020303" pitchFamily="18" charset="0"/>
                <a:ea typeface="+mj-ea"/>
                <a:cs typeface="Arial" panose="020B0604020202020204" pitchFamily="34" charset="0"/>
              </a:rPr>
              <a:t>CONTENTS</a:t>
            </a:r>
            <a:endParaRPr lang="en-US" sz="2400" b="1" dirty="0">
              <a:solidFill>
                <a:srgbClr val="FF0000"/>
              </a:solidFill>
              <a:latin typeface="Bell MT" panose="02020503060305020303" pitchFamily="18" charset="0"/>
              <a:ea typeface="+mj-ea"/>
              <a:cs typeface="Arial" panose="020B0604020202020204" pitchFamily="34" charset="0"/>
            </a:endParaRPr>
          </a:p>
          <a:p>
            <a:pPr marL="285750" indent="-285750" algn="just">
              <a:lnSpc>
                <a:spcPct val="90000"/>
              </a:lnSpc>
              <a:spcAft>
                <a:spcPts val="600"/>
              </a:spcAft>
              <a:buFont typeface="Arial" panose="020B0604020202020204" pitchFamily="34" charset="0"/>
              <a:buChar char="•"/>
            </a:pPr>
            <a:endParaRPr lang="en-IN" sz="2400" b="1" dirty="0">
              <a:latin typeface="Sitka Subheading Semibold" pitchFamily="2" charset="0"/>
              <a:ea typeface="Times New Roman" panose="02020603050405020304" pitchFamily="18" charset="0"/>
            </a:endParaRPr>
          </a:p>
          <a:p>
            <a:pPr marL="285750" indent="-285750" algn="just">
              <a:lnSpc>
                <a:spcPct val="90000"/>
              </a:lnSpc>
              <a:spcAft>
                <a:spcPts val="600"/>
              </a:spcAft>
              <a:buFont typeface="Arial" panose="020B0604020202020204" pitchFamily="34" charset="0"/>
              <a:buChar char="•"/>
            </a:pPr>
            <a:r>
              <a:rPr lang="en-IN" sz="2400" b="1" dirty="0">
                <a:latin typeface="Sitka Subheading Semibold" pitchFamily="2" charset="0"/>
                <a:ea typeface="Times New Roman" panose="02020603050405020304" pitchFamily="18" charset="0"/>
              </a:rPr>
              <a:t>INTRODUCTION</a:t>
            </a:r>
          </a:p>
          <a:p>
            <a:pPr marL="285750" indent="-285750" algn="just">
              <a:lnSpc>
                <a:spcPct val="90000"/>
              </a:lnSpc>
              <a:spcAft>
                <a:spcPts val="600"/>
              </a:spcAft>
              <a:buFont typeface="Arial" panose="020B0604020202020204" pitchFamily="34" charset="0"/>
              <a:buChar char="•"/>
            </a:pPr>
            <a:r>
              <a:rPr lang="en-IN" sz="2400" b="1" dirty="0">
                <a:effectLst/>
                <a:latin typeface="Sitka Subheading Semibold" pitchFamily="2" charset="0"/>
                <a:ea typeface="Times New Roman" panose="02020603050405020304" pitchFamily="18" charset="0"/>
              </a:rPr>
              <a:t>DESIGN AND ANALYSIS</a:t>
            </a:r>
          </a:p>
          <a:p>
            <a:pPr marL="285750" indent="-285750" algn="just">
              <a:lnSpc>
                <a:spcPct val="90000"/>
              </a:lnSpc>
              <a:spcAft>
                <a:spcPts val="600"/>
              </a:spcAft>
              <a:buFont typeface="Arial" panose="020B0604020202020204" pitchFamily="34" charset="0"/>
              <a:buChar char="•"/>
            </a:pPr>
            <a:r>
              <a:rPr lang="en-IN" sz="2400" b="1" dirty="0">
                <a:effectLst/>
                <a:latin typeface="Sitka Subheading Semibold" pitchFamily="2" charset="0"/>
                <a:ea typeface="Times New Roman" panose="02020603050405020304" pitchFamily="18" charset="0"/>
              </a:rPr>
              <a:t>SYSTEM REQUIREMENTS</a:t>
            </a:r>
            <a:endParaRPr lang="en-IN" sz="2400" b="1" dirty="0">
              <a:latin typeface="Sitka Subheading Semibold" pitchFamily="2" charset="0"/>
              <a:ea typeface="Times New Roman" panose="02020603050405020304" pitchFamily="18" charset="0"/>
            </a:endParaRPr>
          </a:p>
          <a:p>
            <a:pPr marL="285750" indent="-285750" algn="just">
              <a:lnSpc>
                <a:spcPct val="90000"/>
              </a:lnSpc>
              <a:spcAft>
                <a:spcPts val="600"/>
              </a:spcAft>
              <a:buFont typeface="Arial" panose="020B0604020202020204" pitchFamily="34" charset="0"/>
              <a:buChar char="•"/>
            </a:pPr>
            <a:r>
              <a:rPr lang="en-IN" sz="2400" b="1" dirty="0">
                <a:effectLst/>
                <a:latin typeface="Sitka Subheading Semibold" pitchFamily="2" charset="0"/>
                <a:ea typeface="Times New Roman" panose="02020603050405020304" pitchFamily="18" charset="0"/>
              </a:rPr>
              <a:t>IMPLEMENTATION</a:t>
            </a:r>
            <a:endParaRPr lang="en-US" sz="2400" b="1" dirty="0">
              <a:latin typeface="Sitka Subheading Semibold" pitchFamily="2" charset="0"/>
              <a:cs typeface="Times New Roman" panose="02020603050405020304" pitchFamily="18" charset="0"/>
            </a:endParaRPr>
          </a:p>
          <a:p>
            <a:pPr marL="285750" indent="-285750" algn="just">
              <a:lnSpc>
                <a:spcPct val="90000"/>
              </a:lnSpc>
              <a:spcAft>
                <a:spcPts val="600"/>
              </a:spcAft>
              <a:buFont typeface="Arial" panose="020B0604020202020204" pitchFamily="34" charset="0"/>
              <a:buChar char="•"/>
            </a:pPr>
            <a:r>
              <a:rPr lang="en-US" sz="2400" b="1" dirty="0">
                <a:latin typeface="Sitka Subheading Semibold" pitchFamily="2" charset="0"/>
                <a:cs typeface="Times New Roman" panose="02020603050405020304" pitchFamily="18" charset="0"/>
              </a:rPr>
              <a:t>SNAP SHOTS</a:t>
            </a:r>
          </a:p>
          <a:p>
            <a:pPr marL="285750" indent="-285750" algn="just">
              <a:lnSpc>
                <a:spcPct val="90000"/>
              </a:lnSpc>
              <a:spcAft>
                <a:spcPts val="600"/>
              </a:spcAft>
              <a:buFont typeface="Arial" panose="020B0604020202020204" pitchFamily="34" charset="0"/>
              <a:buChar char="•"/>
            </a:pPr>
            <a:r>
              <a:rPr lang="en-US" sz="2400" b="1" dirty="0">
                <a:latin typeface="Sitka Subheading Semibold" pitchFamily="2" charset="0"/>
                <a:cs typeface="Times New Roman" panose="02020603050405020304" pitchFamily="18" charset="0"/>
              </a:rPr>
              <a:t>CONCLUSION</a:t>
            </a:r>
          </a:p>
          <a:p>
            <a:pPr marL="285750" indent="-285750" algn="just">
              <a:lnSpc>
                <a:spcPct val="90000"/>
              </a:lnSpc>
              <a:spcAft>
                <a:spcPts val="600"/>
              </a:spcAft>
              <a:buFont typeface="Arial" panose="020B0604020202020204" pitchFamily="34" charset="0"/>
              <a:buChar char="•"/>
            </a:pPr>
            <a:r>
              <a:rPr lang="en-US" sz="2400" b="1" dirty="0">
                <a:latin typeface="Sitka Subheading Semibold" pitchFamily="2" charset="0"/>
                <a:cs typeface="Times New Roman" panose="02020603050405020304" pitchFamily="18" charset="0"/>
              </a:rPr>
              <a:t>REFERENCES</a:t>
            </a:r>
            <a:endParaRPr lang="en-US" sz="2800" b="1" dirty="0">
              <a:latin typeface="Sitka Subheading Semibold" pitchFamily="2"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A05574BD-5560-4AB7-9B0E-86CD9F7AE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3031" y="5664201"/>
            <a:ext cx="1638969" cy="119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92514"/>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78DD8-1663-417C-B3E4-313F40F2DF8F}"/>
              </a:ext>
            </a:extLst>
          </p:cNvPr>
          <p:cNvSpPr txBox="1"/>
          <p:nvPr/>
        </p:nvSpPr>
        <p:spPr>
          <a:xfrm>
            <a:off x="159151" y="-103506"/>
            <a:ext cx="11562949" cy="7157344"/>
          </a:xfrm>
          <a:prstGeom prst="rect">
            <a:avLst/>
          </a:prstGeom>
          <a:noFill/>
        </p:spPr>
        <p:txBody>
          <a:bodyPr wrap="square">
            <a:spAutoFit/>
          </a:bodyPr>
          <a:lstStyle/>
          <a:p>
            <a:pPr>
              <a:lnSpc>
                <a:spcPct val="150000"/>
              </a:lnSpc>
              <a:spcAft>
                <a:spcPts val="1000"/>
              </a:spcAft>
            </a:pPr>
            <a:r>
              <a:rPr lang="en-IN" sz="2000" b="1" u="none" strike="noStrike"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u="sng" cap="small" dirty="0">
                <a:solidFill>
                  <a:srgbClr val="000000"/>
                </a:solidFill>
                <a:effectLst/>
                <a:latin typeface="Times New Roman" panose="02020603050405020304" pitchFamily="18" charset="0"/>
                <a:ea typeface="Times New Roman" panose="02020603050405020304" pitchFamily="18" charset="0"/>
              </a:rPr>
              <a:t>INTRODUCTION TO HOSPITAL MANAGEMENT SYSTEM</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50000"/>
              </a:lnSpc>
              <a:spcAft>
                <a:spcPts val="1000"/>
              </a:spcAft>
              <a:buFont typeface="+mj-lt"/>
              <a:buAutoNum type="arabicPeriod"/>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Introduc</a:t>
            </a:r>
            <a:r>
              <a:rPr lang="en-IN" sz="1600" b="1"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Human Body is a very complex and sophisticated structure and comprises of millions of functions. All these complicated functions have been understood by man him, part-by-part their research and experiments. As science and technology progressed, medicine became an integral part of the research. Gradually, medical science became an entirely new branch of science. As of today, the Health Sector comprises of Medical institutions i.e. Hospitals, HOSPITALs etc. research and development institutions and medical colleges. Thus the Health sector aims at providing the best medical facilities to the common man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50000"/>
              </a:lnSpc>
              <a:spcAft>
                <a:spcPts val="10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Problem Statement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Since Hospital is associated with the lives of common people and their day-to-day routines so I decided to work on this project. The manual handling of the record is time consuming and highly prone to error. The purpose of this project is to automate or make online, the process of day-to-day activities like doctor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booking,Admission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 New Patient, Details of appointed Patient, Assign a Doctor, and finally compute the over-view of details etc. I have tried my best to make the complicated process Hospital Management System as simple as possible using Structured &amp; Modular technique &amp; Menu oriented interface.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have tried to design the software in such a way that user may not have any difficulty in using this package &amp; further expansion is possible without much effort. Even though I cannot claim that this work to be entirely exhaustive, the main purpose of my exercise is perform each Hospital’s activity in computerized way rather than manually which is time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consuming.I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am confident that this software package can be readily used by non-programming personal avoiding human handled chance of error</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974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D73CB1-265D-4782-9D86-DCD29834A887}"/>
              </a:ext>
            </a:extLst>
          </p:cNvPr>
          <p:cNvSpPr txBox="1"/>
          <p:nvPr/>
        </p:nvSpPr>
        <p:spPr>
          <a:xfrm>
            <a:off x="0" y="-268776"/>
            <a:ext cx="12192000" cy="7100918"/>
          </a:xfrm>
          <a:prstGeom prst="rect">
            <a:avLst/>
          </a:prstGeom>
          <a:noFill/>
        </p:spPr>
        <p:txBody>
          <a:bodyPr wrap="square">
            <a:spAutoFit/>
          </a:bodyPr>
          <a:lstStyle/>
          <a:p>
            <a:pPr>
              <a:lnSpc>
                <a:spcPct val="150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50000"/>
              </a:lnSpc>
              <a:spcAft>
                <a:spcPts val="10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3.     Objective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Hospital are the essential part of our lives, providing best medical facilities to people suffering from various ailments, which may be due to change in climatic conditions, increased work-load, emotional trauma stress etc. It is necessary for the hospitals to keep track of its day-to-day activities &amp; records of its patients, doctors, and other staff personals that keep the hospital running smoothly &amp; successfully.</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But keeping track of all the activities and their records on paper is very cumbersome and error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prone.It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also is very inefficient and a time-consuming process Observing the continuous increase in population and number of people visiting the hospital. Recording and maintaining all these records is highly unreliable, inefficient and error-prone. It is also not economically &amp; technically feasible to maintain these records on paper.</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main aim of our project is to provide a paper-less hospital up to 90%. It also aims at providing low-cost reliable automation of the existing systems. The system also provides excellent security of data at every level of user-system interaction and also provides robust &amp; reliable storage and backup facilities.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Scope</a:t>
            </a:r>
            <a:endParaRPr lang="en-IN" sz="14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IN" sz="14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software product is the Hospital Management system (HMS). The system will be used in any hospital, clinic, dispensary or pathology labs. Clinic, dispensary or pathology to get the information from the patients and then storing that data for future usages. The current system in use is a paper based system. It is too slow and cannot provide updated lists of patients within reasonable time frame. The intention of the system is to reduce over-time pay and increase the number of patients that can be treated accurately. Requirement statements in these documents are both functional and non-functional.</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24584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E868A-A9F6-4EF4-B1B0-25CE54BF1919}"/>
              </a:ext>
            </a:extLst>
          </p:cNvPr>
          <p:cNvSpPr txBox="1"/>
          <p:nvPr/>
        </p:nvSpPr>
        <p:spPr>
          <a:xfrm>
            <a:off x="0" y="-79910"/>
            <a:ext cx="12192000" cy="7017819"/>
          </a:xfrm>
          <a:prstGeom prst="rect">
            <a:avLst/>
          </a:prstGeom>
          <a:noFill/>
        </p:spPr>
        <p:txBody>
          <a:bodyPr wrap="square">
            <a:spAutoFit/>
          </a:bodyPr>
          <a:lstStyle/>
          <a:p>
            <a:pPr>
              <a:lnSpc>
                <a:spcPct val="150000"/>
              </a:lnSpc>
              <a:spcAft>
                <a:spcPts val="1000"/>
              </a:spcAft>
              <a:tabLst>
                <a:tab pos="5207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Project Management</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5207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2.1 Project planning and scheduling</a:t>
            </a:r>
            <a:endParaRPr lang="en-IN"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520700" algn="l"/>
              </a:tabLst>
            </a:pPr>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Project planning is part of project management, which relates to the use of schedules such as Gantt charts to plan and subsequently report progress within the project environment. Initially, the project scope is defined and the appropriate methods for completing the project are determined. Following this step, the durations for the various tasks necessary to complete the work are listed and grouped into a work breakdown structure. The logical dependencies between tasks are defined using an activity network diagram that enables identification of the critical path.</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5207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2.2 Methodology</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520700" algn="l"/>
              </a:tabLs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We have used Iterative and Incremental Development model (IID) for our project development. This development approach is also referred to as Iterative Waterfall Development approach. Iterative and Incremental Development is a software development process developed in response to the more traditional waterfall model. This model is designed to take care of such big project. The large and complicate project chiefly demand better development and testing procedure. The waterfall model is well known for its repeated testing process. Hence I choose the waterfall model for developing my software.</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p>
        </p:txBody>
      </p:sp>
    </p:spTree>
    <p:extLst>
      <p:ext uri="{BB962C8B-B14F-4D97-AF65-F5344CB8AC3E}">
        <p14:creationId xmlns:p14="http://schemas.microsoft.com/office/powerpoint/2010/main" val="154103634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31">
            <a:extLst>
              <a:ext uri="{FF2B5EF4-FFF2-40B4-BE49-F238E27FC236}">
                <a16:creationId xmlns:a16="http://schemas.microsoft.com/office/drawing/2014/main" id="{8E12C2AC-DAAC-4AF1-B80F-2CBDA6875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3025"/>
            <a:ext cx="6358255" cy="3576320"/>
          </a:xfrm>
          <a:prstGeom prst="rect">
            <a:avLst/>
          </a:prstGeom>
        </p:spPr>
      </p:pic>
      <p:pic>
        <p:nvPicPr>
          <p:cNvPr id="3" name="Graphic 34">
            <a:extLst>
              <a:ext uri="{FF2B5EF4-FFF2-40B4-BE49-F238E27FC236}">
                <a16:creationId xmlns:a16="http://schemas.microsoft.com/office/drawing/2014/main" id="{4E1D3B71-5FB3-462D-BA3C-DB1BE6D45E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3725" y="3191510"/>
            <a:ext cx="6518275" cy="3666490"/>
          </a:xfrm>
          <a:prstGeom prst="rect">
            <a:avLst/>
          </a:prstGeom>
        </p:spPr>
      </p:pic>
      <p:sp>
        <p:nvSpPr>
          <p:cNvPr id="4" name="Rectangle 3">
            <a:extLst>
              <a:ext uri="{FF2B5EF4-FFF2-40B4-BE49-F238E27FC236}">
                <a16:creationId xmlns:a16="http://schemas.microsoft.com/office/drawing/2014/main" id="{D5745F06-EABB-4A10-B538-C4F1BDD00043}"/>
              </a:ext>
            </a:extLst>
          </p:cNvPr>
          <p:cNvSpPr>
            <a:spLocks noChangeArrowheads="1"/>
          </p:cNvSpPr>
          <p:nvPr/>
        </p:nvSpPr>
        <p:spPr bwMode="auto">
          <a:xfrm>
            <a:off x="1244600" y="2791400"/>
            <a:ext cx="3415162" cy="255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2.3  E-R Diagram</a:t>
            </a:r>
            <a:endParaRPr kumimoji="0" lang="en-US" altLang="en-US"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35A14098-3677-4719-BB5D-0A68CAC79F1D}"/>
              </a:ext>
            </a:extLst>
          </p:cNvPr>
          <p:cNvSpPr>
            <a:spLocks noChangeArrowheads="1"/>
          </p:cNvSpPr>
          <p:nvPr/>
        </p:nvSpPr>
        <p:spPr bwMode="auto">
          <a:xfrm>
            <a:off x="8064500" y="2791400"/>
            <a:ext cx="218656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  Schema Diagram</a:t>
            </a:r>
            <a:endParaRPr kumimoji="0" lang="en-US" altLang="en-US"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98860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A64D2-7E54-41BA-A35A-7F00EBC280C9}"/>
              </a:ext>
            </a:extLst>
          </p:cNvPr>
          <p:cNvSpPr txBox="1"/>
          <p:nvPr/>
        </p:nvSpPr>
        <p:spPr>
          <a:xfrm>
            <a:off x="-101600" y="178110"/>
            <a:ext cx="12293600" cy="68018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16513" algn="l"/>
              </a:tabLst>
            </a:pP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1" i="0"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SYSTEM R</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EQUIREMENT</a:t>
            </a:r>
            <a:r>
              <a:rPr kumimoji="0" lang="en-US" altLang="en-US" sz="3600" b="0" i="0" u="sng" strike="noStrike" cap="none" normalizeH="0" baseline="0" dirty="0">
                <a:ln>
                  <a:noFill/>
                </a:ln>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5116513" algn="l"/>
              </a:tabLst>
            </a:pPr>
            <a:r>
              <a:rPr kumimoji="0" lang="en-US" altLang="en-US" sz="3600" b="0" i="0" u="sng" strike="noStrike" cap="none" normalizeH="0" baseline="0" dirty="0">
                <a:ln>
                  <a:noFill/>
                </a:ln>
                <a:solidFill>
                  <a:srgbClr val="C0504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116513" algn="l"/>
              </a:tabLst>
            </a:pP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  Hardware Requirements:	</a:t>
            </a:r>
            <a:endParaRPr kumimoji="0" lang="en-US" altLang="en-US" sz="1200"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64-bit versions of Microsoft Windows 10, 8</a:t>
            </a:r>
            <a:endPar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 GB free RAM minimum, 8 GB of total system RAM recommended</a:t>
            </a:r>
            <a:endPar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2.5 GB hard disk space, SSD recommended</a:t>
            </a:r>
            <a:endPar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lang="en-US" alt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1024x768 minimum screen resolution</a:t>
            </a:r>
            <a:endPar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Python 2.7, or Python 3.5 or newer</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116513" algn="l"/>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3.2  Software Requirements</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0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lang="en-US" alt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XAMPP for</a:t>
            </a:r>
            <a:r>
              <a:rPr kumimoji="0" lang="en-US" altLang="en-US" sz="2400" b="0" i="0" u="none" strike="noStrike" cap="none" normalizeH="0" baseline="0" dirty="0">
                <a:ln>
                  <a:noFill/>
                </a:ln>
                <a:solidFill>
                  <a:srgbClr val="333333"/>
                </a:solidFill>
                <a:effectLst/>
                <a:latin typeface="Cambria" panose="020405030504060302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Windows</a:t>
            </a:r>
            <a:r>
              <a:rPr kumimoji="0" lang="en-US" altLang="en-US" sz="2400" b="0" i="0" u="none" strike="noStrike" cap="none" normalizeH="0" baseline="0" dirty="0">
                <a:ln>
                  <a:noFill/>
                </a:ln>
                <a:solidFill>
                  <a:srgbClr val="333333"/>
                </a:solidFill>
                <a:effectLst/>
                <a:latin typeface="Cambria" panose="020405030504060302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777777"/>
                </a:solidFill>
                <a:effectLst/>
                <a:latin typeface="Times New Roman" panose="02020603050405020304" pitchFamily="18" charset="0"/>
                <a:ea typeface="Times New Roman" panose="02020603050405020304" pitchFamily="18" charset="0"/>
                <a:cs typeface="Times New Roman" panose="02020603050405020304" pitchFamily="18" charset="0"/>
              </a:rPr>
              <a:t>7.4.28, 8.0.17 &amp; 8.1.4</a:t>
            </a:r>
            <a:endParaRPr kumimoji="0" lang="en-US" altLang="en-US" sz="20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lvl="1" defTabSz="914400" eaLnBrk="0" fontAlgn="base" hangingPunct="0">
              <a:spcBef>
                <a:spcPct val="0"/>
              </a:spcBef>
              <a:spcAft>
                <a:spcPct val="0"/>
              </a:spcAft>
              <a:buFontTx/>
              <a:buChar char="•"/>
              <a:tabLst>
                <a:tab pos="5116513" algn="l"/>
              </a:tabLst>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New XAMPP release 7.4.28 , 8.0.17,  8.1.4 Mar 18</a:t>
            </a:r>
            <a:endParaRPr kumimoji="0" lang="en-US" altLang="en-US" sz="1200"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Char char="•"/>
              <a:tabLst>
                <a:tab pos="5116513" algn="l"/>
              </a:tabLst>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phpMyAdmin 4.9.10 and 5.13</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116513" algn="l"/>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3.3  </a:t>
            </a:r>
            <a:r>
              <a:rPr kumimoji="0" lang="en-US" altLang="en-US" sz="2400" b="1"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Toolused</a:t>
            </a: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1200"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Xampp</a:t>
            </a:r>
            <a:endParaRPr kumimoji="0" lang="en-US" altLang="en-US" sz="1200"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Char char="•"/>
              <a:tabLst>
                <a:tab pos="5116513"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PyCharm</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116513" algn="l"/>
              </a:tabLst>
            </a:pPr>
            <a:br>
              <a:rPr kumimoji="0" lang="en-US" altLang="en-US" sz="3600" b="0" i="0" u="sng" strike="noStrike" cap="none" normalizeH="0" baseline="0" dirty="0">
                <a:ln>
                  <a:noFill/>
                </a:ln>
                <a:solidFill>
                  <a:srgbClr val="C0504D"/>
                </a:solidFill>
                <a:effectLst/>
                <a:latin typeface="Arial" panose="020B0604020202020204" pitchFamily="34" charset="0"/>
                <a:ea typeface="Times New Roman" panose="02020603050405020304" pitchFamily="18" charset="0"/>
              </a:rPr>
            </a:br>
            <a:endParaRPr lang="en-IN" sz="2400" dirty="0"/>
          </a:p>
        </p:txBody>
      </p:sp>
    </p:spTree>
    <p:extLst>
      <p:ext uri="{BB962C8B-B14F-4D97-AF65-F5344CB8AC3E}">
        <p14:creationId xmlns:p14="http://schemas.microsoft.com/office/powerpoint/2010/main" val="3055837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C161E02-AF27-4BB2-A53F-3CBA934BB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18065"/>
            <a:ext cx="5092700" cy="2867364"/>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9">
            <a:extLst>
              <a:ext uri="{FF2B5EF4-FFF2-40B4-BE49-F238E27FC236}">
                <a16:creationId xmlns:a16="http://schemas.microsoft.com/office/drawing/2014/main" id="{3BEDB95C-E9F8-409F-B9B8-EBAA4FB33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900" y="575395"/>
            <a:ext cx="5092700" cy="28673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9B992C72-2EF2-47C0-A4AE-654C07F8CAAE}"/>
              </a:ext>
            </a:extLst>
          </p:cNvPr>
          <p:cNvSpPr>
            <a:spLocks noChangeArrowheads="1"/>
          </p:cNvSpPr>
          <p:nvPr/>
        </p:nvSpPr>
        <p:spPr bwMode="auto">
          <a:xfrm>
            <a:off x="4845050" y="83919"/>
            <a:ext cx="2520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1" i="0"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SNAPSHOTS</a:t>
            </a:r>
            <a:endParaRPr kumimoji="0" lang="en-US" altLang="en-US" sz="1050" b="1" i="0" strike="noStrike" cap="none" normalizeH="0" baseline="0" dirty="0">
              <a:ln>
                <a:noFill/>
              </a:ln>
              <a:solidFill>
                <a:schemeClr val="tx1"/>
              </a:solidFill>
              <a:effectLst/>
            </a:endParaRPr>
          </a:p>
        </p:txBody>
      </p:sp>
      <p:sp>
        <p:nvSpPr>
          <p:cNvPr id="3" name="Rectangle 4">
            <a:extLst>
              <a:ext uri="{FF2B5EF4-FFF2-40B4-BE49-F238E27FC236}">
                <a16:creationId xmlns:a16="http://schemas.microsoft.com/office/drawing/2014/main" id="{17A06BF1-2866-4B15-B89F-C01F04AE86B2}"/>
              </a:ext>
            </a:extLst>
          </p:cNvPr>
          <p:cNvSpPr>
            <a:spLocks noChangeArrowheads="1"/>
          </p:cNvSpPr>
          <p:nvPr/>
        </p:nvSpPr>
        <p:spPr bwMode="auto">
          <a:xfrm>
            <a:off x="584634" y="3343530"/>
            <a:ext cx="36334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Fig 4.1 Homepage</a:t>
            </a:r>
            <a:r>
              <a:rPr kumimoji="0" lang="en-US" altLang="en-US"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F9EE2468-8DB8-4AE3-960D-E3C0840A0A47}"/>
              </a:ext>
            </a:extLst>
          </p:cNvPr>
          <p:cNvSpPr>
            <a:spLocks noChangeArrowheads="1"/>
          </p:cNvSpPr>
          <p:nvPr/>
        </p:nvSpPr>
        <p:spPr bwMode="auto">
          <a:xfrm>
            <a:off x="0" y="7607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A85EAF2C-E7AD-4644-A907-AE9D16A531AB}"/>
              </a:ext>
            </a:extLst>
          </p:cNvPr>
          <p:cNvSpPr txBox="1"/>
          <p:nvPr/>
        </p:nvSpPr>
        <p:spPr>
          <a:xfrm>
            <a:off x="5626100" y="3298390"/>
            <a:ext cx="6096000" cy="463397"/>
          </a:xfrm>
          <a:prstGeom prst="rect">
            <a:avLst/>
          </a:prstGeom>
          <a:noFill/>
        </p:spPr>
        <p:txBody>
          <a:bodyPr wrap="square">
            <a:spAutoFit/>
          </a:bodyPr>
          <a:lstStyle/>
          <a:p>
            <a:pPr marL="1828800" indent="457200">
              <a:lnSpc>
                <a:spcPct val="150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Fig 4.2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Lgin</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ea typeface="Times New Roman" panose="02020603050405020304" pitchFamily="18" charset="0"/>
                <a:cs typeface="Times New Roman" panose="02020603050405020304" pitchFamily="18" charset="0"/>
              </a:rPr>
              <a:t>Poatient</a:t>
            </a:r>
            <a:r>
              <a:rPr lang="en-IN" b="1"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Area</a:t>
            </a:r>
            <a:endParaRPr lang="en-IN" sz="16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9" name="Picture 4">
            <a:extLst>
              <a:ext uri="{FF2B5EF4-FFF2-40B4-BE49-F238E27FC236}">
                <a16:creationId xmlns:a16="http://schemas.microsoft.com/office/drawing/2014/main" id="{C37E4A02-9315-4862-B8FF-BC30CA82D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712862"/>
            <a:ext cx="5092700" cy="2868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881B435-05CF-4D28-84C1-7ABB3BFD7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900" y="3716139"/>
            <a:ext cx="5092700" cy="28619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FA245BD9-1918-487A-AA82-4873AB2C2ADB}"/>
              </a:ext>
            </a:extLst>
          </p:cNvPr>
          <p:cNvSpPr>
            <a:spLocks noChangeArrowheads="1"/>
          </p:cNvSpPr>
          <p:nvPr/>
        </p:nvSpPr>
        <p:spPr bwMode="auto">
          <a:xfrm>
            <a:off x="1716780" y="6492161"/>
            <a:ext cx="302999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4.3 Doctor Login Area</a:t>
            </a:r>
            <a:endParaRPr kumimoji="0" lang="en-US" altLang="en-US" sz="105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1630C37D-01BB-4CB1-9E2A-1921EA43A465}"/>
              </a:ext>
            </a:extLst>
          </p:cNvPr>
          <p:cNvSpPr>
            <a:spLocks noChangeArrowheads="1"/>
          </p:cNvSpPr>
          <p:nvPr/>
        </p:nvSpPr>
        <p:spPr bwMode="auto">
          <a:xfrm>
            <a:off x="4746777" y="6237043"/>
            <a:ext cx="58823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Fig 4.4 Admin Login Area</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52738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8F67A88-77A5-40FE-B0E6-8A2A0599B963}"/>
              </a:ext>
            </a:extLst>
          </p:cNvPr>
          <p:cNvSpPr>
            <a:spLocks noChangeArrowheads="1"/>
          </p:cNvSpPr>
          <p:nvPr/>
        </p:nvSpPr>
        <p:spPr bwMode="auto">
          <a:xfrm>
            <a:off x="0" y="-49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129" name="Picture 12">
            <a:extLst>
              <a:ext uri="{FF2B5EF4-FFF2-40B4-BE49-F238E27FC236}">
                <a16:creationId xmlns:a16="http://schemas.microsoft.com/office/drawing/2014/main" id="{EA97745C-FEE7-4D4D-8D30-59757D889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88" y="293896"/>
            <a:ext cx="5288222" cy="2971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11">
            <a:extLst>
              <a:ext uri="{FF2B5EF4-FFF2-40B4-BE49-F238E27FC236}">
                <a16:creationId xmlns:a16="http://schemas.microsoft.com/office/drawing/2014/main" id="{D80A3F90-4CA1-4060-95DD-8443DF718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93896"/>
            <a:ext cx="5288222" cy="29718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16">
            <a:extLst>
              <a:ext uri="{FF2B5EF4-FFF2-40B4-BE49-F238E27FC236}">
                <a16:creationId xmlns:a16="http://schemas.microsoft.com/office/drawing/2014/main" id="{B3269B5F-9461-4DCB-9D4D-33B4D3E25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87" y="3586654"/>
            <a:ext cx="5288223" cy="29774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14">
            <a:extLst>
              <a:ext uri="{FF2B5EF4-FFF2-40B4-BE49-F238E27FC236}">
                <a16:creationId xmlns:a16="http://schemas.microsoft.com/office/drawing/2014/main" id="{700DA411-F976-4280-8928-4301EF4E9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6092" y="3586654"/>
            <a:ext cx="5278188"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0">
            <a:extLst>
              <a:ext uri="{FF2B5EF4-FFF2-40B4-BE49-F238E27FC236}">
                <a16:creationId xmlns:a16="http://schemas.microsoft.com/office/drawing/2014/main" id="{755E8146-1162-4FC9-BB4E-F7B651ADCBE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1">
            <a:extLst>
              <a:ext uri="{FF2B5EF4-FFF2-40B4-BE49-F238E27FC236}">
                <a16:creationId xmlns:a16="http://schemas.microsoft.com/office/drawing/2014/main" id="{3C7A1494-61EF-418D-B92E-371858C6CD2D}"/>
              </a:ext>
            </a:extLst>
          </p:cNvPr>
          <p:cNvSpPr>
            <a:spLocks noChangeArrowheads="1"/>
          </p:cNvSpPr>
          <p:nvPr/>
        </p:nvSpPr>
        <p:spPr bwMode="auto">
          <a:xfrm>
            <a:off x="1193800" y="3265696"/>
            <a:ext cx="30067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4.5 Appointment Details</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7" name="Rectangle 12">
            <a:extLst>
              <a:ext uri="{FF2B5EF4-FFF2-40B4-BE49-F238E27FC236}">
                <a16:creationId xmlns:a16="http://schemas.microsoft.com/office/drawing/2014/main" id="{D17E2A27-8CBE-49C5-B908-C4AC3414DF9F}"/>
              </a:ext>
            </a:extLst>
          </p:cNvPr>
          <p:cNvSpPr>
            <a:spLocks noChangeArrowheads="1"/>
          </p:cNvSpPr>
          <p:nvPr/>
        </p:nvSpPr>
        <p:spPr bwMode="auto">
          <a:xfrm>
            <a:off x="7660141" y="3232711"/>
            <a:ext cx="29047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4.6 Registered Doctors</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8" name="Rectangle 13">
            <a:extLst>
              <a:ext uri="{FF2B5EF4-FFF2-40B4-BE49-F238E27FC236}">
                <a16:creationId xmlns:a16="http://schemas.microsoft.com/office/drawing/2014/main" id="{3DBD745E-A4C5-448F-A540-770B5BAA3C1B}"/>
              </a:ext>
            </a:extLst>
          </p:cNvPr>
          <p:cNvSpPr>
            <a:spLocks noChangeArrowheads="1"/>
          </p:cNvSpPr>
          <p:nvPr/>
        </p:nvSpPr>
        <p:spPr bwMode="auto">
          <a:xfrm>
            <a:off x="1193800" y="6520494"/>
            <a:ext cx="37057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4.7  Patient Appointment Details</a:t>
            </a:r>
            <a:endParaRPr kumimoji="0" lang="en-US" altLang="en-US" sz="1000" b="1"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9" name="Rectangle 14">
            <a:extLst>
              <a:ext uri="{FF2B5EF4-FFF2-40B4-BE49-F238E27FC236}">
                <a16:creationId xmlns:a16="http://schemas.microsoft.com/office/drawing/2014/main" id="{5175C6A2-C7C2-4CCD-9F38-DD01C167C260}"/>
              </a:ext>
            </a:extLst>
          </p:cNvPr>
          <p:cNvSpPr>
            <a:spLocks noChangeArrowheads="1"/>
          </p:cNvSpPr>
          <p:nvPr/>
        </p:nvSpPr>
        <p:spPr bwMode="auto">
          <a:xfrm>
            <a:off x="7226300" y="6510483"/>
            <a:ext cx="33696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Fig 4.8 Patient Registration Page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34300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2148</TotalTime>
  <Words>1483</Words>
  <Application>Microsoft Office PowerPoint</Application>
  <PresentationFormat>Widescreen</PresentationFormat>
  <Paragraphs>103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Bell MT</vt:lpstr>
      <vt:lpstr>Calibri</vt:lpstr>
      <vt:lpstr>Cambria</vt:lpstr>
      <vt:lpstr>Sitka Subheading Semibold</vt:lpstr>
      <vt:lpstr>Symbol</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T S</dc:creator>
  <cp:lastModifiedBy>Thukaram Rao</cp:lastModifiedBy>
  <cp:revision>48</cp:revision>
  <dcterms:created xsi:type="dcterms:W3CDTF">2021-11-15T11:10:41Z</dcterms:created>
  <dcterms:modified xsi:type="dcterms:W3CDTF">2022-03-25T18:47:48Z</dcterms:modified>
</cp:coreProperties>
</file>